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27" r:id="rId3"/>
    <p:sldId id="366" r:id="rId5"/>
    <p:sldId id="367" r:id="rId6"/>
    <p:sldId id="368" r:id="rId7"/>
    <p:sldId id="357" r:id="rId8"/>
    <p:sldId id="932" r:id="rId9"/>
    <p:sldId id="280" r:id="rId10"/>
    <p:sldId id="373" r:id="rId11"/>
    <p:sldId id="934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26" y="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E23C8-E67D-4650-8647-DBCFD67D262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A96BD-32AE-4074-B879-F22ACD02AB5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A96BD-32AE-4074-B879-F22ACD02AB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60228-1BC8-4162-9C82-BC6F8E2E388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C86E-33CA-4BE4-B9B8-8EFCE0827A4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D3B2C-6129-41B8-99B8-34A60E1BAB9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样式二">
  <p:cSld name="1_内容样式二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24450" y="192982"/>
            <a:ext cx="10515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87650" y="1051625"/>
            <a:ext cx="11647200" cy="4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3" descr="Background patter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6218" y="0"/>
            <a:ext cx="7239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隔页样式一">
  <p:cSld name="分隔页样式一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1587500"/>
            <a:ext cx="12192000" cy="3200400"/>
          </a:xfrm>
          <a:prstGeom prst="rect">
            <a:avLst/>
          </a:prstGeom>
          <a:solidFill>
            <a:srgbClr val="003B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084303" y="2890148"/>
            <a:ext cx="7824469" cy="77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Georgia" panose="02040502050405020303"/>
              <a:buNone/>
              <a:defRPr sz="3600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20" name="Google Shape;20;p2" descr="Background patter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6218" y="0"/>
            <a:ext cx="7239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D7DB-9140-489D-AE78-795641E4AF9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494-DC5E-4EE5-AFB2-5FDFDC306B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434F-E46A-4455-BC40-42510F470EC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ED1F0-E046-4A85-ADAB-DB6381201D3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B4B9-C8BB-46C3-AFE3-5CC9F387C1F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FE2-4A38-4F66-A895-CA78A103551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93AF-DCD1-4424-94F2-3251072A24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C474-2867-4A2F-86BC-048678EAA87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7B843-197D-4110-A6FB-9D17C9EF69E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15DD-EE9E-41F9-8886-A14A5E5F44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FedCampus/FedKit" TargetMode="External"/><Relationship Id="rId1" Type="http://schemas.openxmlformats.org/officeDocument/2006/relationships/hyperlink" Target="https://github.com/FedCamp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hyperlink" Target="https://www.youtube.com/watch?v=k5iu46IjA3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ONTBkp_l6M" TargetMode="Externa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-325966" y="2304644"/>
            <a:ext cx="127170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FedCampus: A </a:t>
            </a:r>
            <a:r>
              <a:rPr lang="en-US" altLang="zh-CN" b="1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Real-World </a:t>
            </a:r>
            <a:r>
              <a:rPr lang="en-US" b="1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Privacy-preserving Data Platform for Smart Campus via</a:t>
            </a:r>
            <a:r>
              <a:rPr lang="en-US" altLang="zh-CN" b="1" dirty="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FL &amp; FA</a:t>
            </a:r>
            <a:endParaRPr b="1" dirty="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105182" y="4791740"/>
            <a:ext cx="11214847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altLang="zh-CN" sz="2800" b="1" dirty="0">
                <a:solidFill>
                  <a:srgbClr val="000000"/>
                </a:solidFill>
                <a:latin typeface="Georgia (Body)"/>
              </a:rPr>
              <a:t>Bing Luo</a:t>
            </a:r>
            <a:r>
              <a:rPr lang="zh-CN" altLang="en-US" sz="2800" b="1" dirty="0">
                <a:solidFill>
                  <a:srgbClr val="000000"/>
                </a:solidFill>
                <a:latin typeface="Georgia (Body)"/>
              </a:rPr>
              <a:t>（罗冰）</a:t>
            </a:r>
            <a:endParaRPr lang="de-DE" altLang="zh-CN" sz="2800" b="1" dirty="0">
              <a:solidFill>
                <a:srgbClr val="000000"/>
              </a:solidFill>
              <a:latin typeface="Georgia (Body)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altLang="zh-CN" sz="2800" b="1" dirty="0">
                <a:solidFill>
                  <a:srgbClr val="000000"/>
                </a:solidFill>
                <a:latin typeface="Georgia (Body)"/>
              </a:rPr>
              <a:t>Assistant Professor</a:t>
            </a:r>
            <a:endParaRPr lang="de-DE" altLang="zh-CN" sz="2800" b="1" dirty="0">
              <a:solidFill>
                <a:srgbClr val="000000"/>
              </a:solidFill>
              <a:latin typeface="Georgia (Body)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800" b="1" u="none" dirty="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Duke Kunshan University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800" b="1" u="none" dirty="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</a:t>
            </a:r>
            <a:endParaRPr sz="2800" b="1" u="none" dirty="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986118" y="1066068"/>
            <a:ext cx="11434483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000000"/>
                </a:solidFill>
              </a:rPr>
              <a:t>                 </a:t>
            </a: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3200" dirty="0" err="1">
                <a:solidFill>
                  <a:srgbClr val="000000"/>
                </a:solidFill>
              </a:rPr>
              <a:t>FedCampus</a:t>
            </a:r>
            <a:r>
              <a:rPr lang="en-US" sz="3200" dirty="0">
                <a:solidFill>
                  <a:srgbClr val="000000"/>
                </a:solidFill>
              </a:rPr>
              <a:t>: </a:t>
            </a:r>
            <a:r>
              <a:rPr lang="en-US" sz="3200" dirty="0">
                <a:solidFill>
                  <a:srgbClr val="000000"/>
                </a:solidFill>
                <a:hlinkClick r:id="rId1"/>
              </a:rPr>
              <a:t>https://github.com/FedCampus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altLang="zh-CN" sz="3200" dirty="0" err="1">
                <a:solidFill>
                  <a:srgbClr val="000000"/>
                </a:solidFill>
              </a:rPr>
              <a:t>FedKit</a:t>
            </a:r>
            <a:r>
              <a:rPr lang="en-US" altLang="zh-CN" sz="3200" dirty="0">
                <a:solidFill>
                  <a:srgbClr val="000000"/>
                </a:solidFill>
              </a:rPr>
              <a:t>:   </a:t>
            </a:r>
            <a:r>
              <a:rPr lang="en-US" sz="3200" dirty="0">
                <a:solidFill>
                  <a:srgbClr val="000000"/>
                </a:solidFill>
                <a:hlinkClick r:id="rId2"/>
              </a:rPr>
              <a:t>https://github.com/FedCampus/FedKit</a:t>
            </a:r>
            <a:br>
              <a:rPr lang="en-US" sz="32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br>
              <a:rPr lang="en-US" sz="4400" dirty="0">
                <a:solidFill>
                  <a:srgbClr val="000000"/>
                </a:solidFill>
              </a:rPr>
            </a:br>
            <a:endParaRPr sz="44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1011" y="2635623"/>
            <a:ext cx="6899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Thanks!!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372912" y="274712"/>
            <a:ext cx="10909768" cy="778378"/>
          </a:xfrm>
        </p:spPr>
        <p:txBody>
          <a:bodyPr>
            <a:normAutofit/>
          </a:bodyPr>
          <a:lstStyle/>
          <a:p>
            <a:r>
              <a:rPr lang="en-US" altLang="zh-CN" b="1" dirty="0"/>
              <a:t>You are handed a company survey…</a:t>
            </a:r>
            <a:endParaRPr lang="zh-CN" altLang="en-US" b="1" dirty="0"/>
          </a:p>
        </p:txBody>
      </p:sp>
      <p:sp>
        <p:nvSpPr>
          <p:cNvPr id="9" name="内容占位符 4"/>
          <p:cNvSpPr txBox="1"/>
          <p:nvPr/>
        </p:nvSpPr>
        <p:spPr>
          <a:xfrm>
            <a:off x="259976" y="1208843"/>
            <a:ext cx="11748248" cy="437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552D87"/>
              </a:buClr>
              <a:buSzPct val="100000"/>
              <a:buFontTx/>
              <a:buBlip>
                <a:blip r:embed="rId1"/>
              </a:buBlip>
              <a:defRPr kumimoji="1" lang="zh-CN" altLang="en-US" sz="1800" b="0" i="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rgbClr val="552D87"/>
              </a:buClr>
              <a:buSzPct val="100000"/>
              <a:buFont typeface="Wingdings" panose="05000000000000000000" pitchFamily="2" charset="2"/>
              <a:buChar char="l"/>
              <a:defRPr kumimoji="1"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3pPr>
            <a:lvl4pPr marL="111569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996699"/>
                </a:solidFill>
              </a:rPr>
              <a:t>how your health-data is related to sleep-efficiency/depression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What is your weight?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What is your height?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How many hours do you sleep?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How many hours you spent time in exercise?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What is your resting heart rate (</a:t>
            </a:r>
            <a:r>
              <a:rPr lang="zh-CN" altLang="en-US" sz="2400" dirty="0"/>
              <a:t>静息心率</a:t>
            </a:r>
            <a:r>
              <a:rPr lang="en-US" altLang="zh-CN" sz="2400" dirty="0"/>
              <a:t>)?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r>
              <a:rPr lang="en-US" altLang="zh-CN" sz="2400" dirty="0"/>
              <a:t>What is your blood pressure….</a:t>
            </a:r>
            <a:endParaRPr lang="en-US" altLang="zh-CN" sz="2400" dirty="0"/>
          </a:p>
          <a:p>
            <a:pPr marL="342900" indent="-342900">
              <a:spcBef>
                <a:spcPts val="600"/>
              </a:spcBef>
              <a:buFont typeface="+mj-ea"/>
              <a:buAutoNum type="circleNumDbPlain"/>
            </a:pPr>
            <a:endParaRPr lang="en-US" altLang="zh-CN" sz="2400" dirty="0"/>
          </a:p>
        </p:txBody>
      </p:sp>
      <p:sp>
        <p:nvSpPr>
          <p:cNvPr id="10" name="矩形 9"/>
          <p:cNvSpPr/>
          <p:nvPr/>
        </p:nvSpPr>
        <p:spPr>
          <a:xfrm>
            <a:off x="207449" y="5738932"/>
            <a:ext cx="11204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analyst claims its perfect safe as the survey is anonymous.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How do you get variables and correct questions to design your survey  questionnaires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682" y="1770909"/>
            <a:ext cx="3633962" cy="38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0"/>
          <p:cNvSpPr/>
          <p:nvPr/>
        </p:nvSpPr>
        <p:spPr>
          <a:xfrm>
            <a:off x="4284926" y="6261537"/>
            <a:ext cx="3922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 you participate?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372912" y="274712"/>
            <a:ext cx="10909768" cy="778378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Privacy Risks in Distributed Analytics…</a:t>
            </a:r>
            <a:endParaRPr lang="zh-CN" altLang="en-US" b="1" dirty="0"/>
          </a:p>
        </p:txBody>
      </p:sp>
      <p:sp>
        <p:nvSpPr>
          <p:cNvPr id="9" name="内容占位符 4"/>
          <p:cNvSpPr txBox="1"/>
          <p:nvPr/>
        </p:nvSpPr>
        <p:spPr>
          <a:xfrm>
            <a:off x="175688" y="1397102"/>
            <a:ext cx="11568717" cy="3734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552D87"/>
              </a:buClr>
              <a:buSzPct val="100000"/>
              <a:buFontTx/>
              <a:buBlip>
                <a:blip r:embed="rId1"/>
              </a:buBlip>
              <a:defRPr kumimoji="1" lang="zh-CN" altLang="en-US" sz="1800" b="0" i="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rgbClr val="552D87"/>
              </a:buClr>
              <a:buSzPct val="100000"/>
              <a:buFont typeface="Wingdings" panose="05000000000000000000" pitchFamily="2" charset="2"/>
              <a:buChar char="l"/>
              <a:defRPr kumimoji="1"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3pPr>
            <a:lvl4pPr marL="111569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/>
              <a:t>Cmpany</a:t>
            </a:r>
            <a:r>
              <a:rPr lang="en-US" altLang="zh-CN" sz="2400" b="1" dirty="0"/>
              <a:t>: utilize the database to learn people’s health statistics</a:t>
            </a:r>
            <a:endParaRPr lang="en-US" altLang="zh-CN" sz="1100" b="1" dirty="0"/>
          </a:p>
          <a:p>
            <a:endParaRPr lang="en-US" altLang="zh-CN" sz="900" b="1" dirty="0"/>
          </a:p>
          <a:p>
            <a:r>
              <a:rPr lang="en-US" altLang="zh-CN" sz="2400" b="1" dirty="0"/>
              <a:t>You: interest about peers, but care your individual data privacy</a:t>
            </a:r>
            <a:endParaRPr lang="en-US" altLang="zh-CN" sz="24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Even anonymous, your private data is at risk.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   </a:t>
            </a:r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2" name="Picture 2" descr="Survey Anonymity | How to Create an Anonymous Surv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49" y="2938354"/>
            <a:ext cx="3816551" cy="38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7595" y="4742682"/>
            <a:ext cx="76379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Reason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do not know what kind of data out there can link your dataset that compromise your data privacy. 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15DD-EE9E-41F9-8886-A14A5E5F4461}" type="slidenum">
              <a:rPr lang="en-US" smtClean="0"/>
            </a:fld>
            <a:endParaRPr lang="en-US"/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>
          <a:xfrm>
            <a:off x="444032" y="365125"/>
            <a:ext cx="10909768" cy="778378"/>
          </a:xfrm>
        </p:spPr>
        <p:txBody>
          <a:bodyPr>
            <a:normAutofit/>
          </a:bodyPr>
          <a:lstStyle/>
          <a:p>
            <a:r>
              <a:rPr lang="en-US" altLang="zh-CN" b="1" dirty="0"/>
              <a:t>Anonymization : Not a Solution</a:t>
            </a:r>
            <a:endParaRPr lang="zh-CN" altLang="en-US" b="1" dirty="0"/>
          </a:p>
        </p:txBody>
      </p:sp>
      <p:sp>
        <p:nvSpPr>
          <p:cNvPr id="13" name="内容占位符 4"/>
          <p:cNvSpPr txBox="1"/>
          <p:nvPr/>
        </p:nvSpPr>
        <p:spPr>
          <a:xfrm>
            <a:off x="444032" y="1143503"/>
            <a:ext cx="6861643" cy="544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552D87"/>
              </a:buClr>
              <a:buSzPct val="100000"/>
              <a:buFontTx/>
              <a:buBlip>
                <a:blip r:embed="rId1"/>
              </a:buBlip>
              <a:defRPr kumimoji="1" lang="zh-CN" altLang="en-US" sz="1800" b="0" i="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35000"/>
              </a:lnSpc>
              <a:spcBef>
                <a:spcPts val="500"/>
              </a:spcBef>
              <a:buClr>
                <a:srgbClr val="552D87"/>
              </a:buClr>
              <a:buSzPct val="100000"/>
              <a:buFont typeface="Wingdings" panose="05000000000000000000" pitchFamily="2" charset="2"/>
              <a:buChar char="l"/>
              <a:defRPr kumimoji="1"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3pPr>
            <a:lvl4pPr marL="111569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/>
              <a:t>Famous example: </a:t>
            </a:r>
            <a:r>
              <a:rPr lang="en-US" altLang="zh-CN" sz="2000" b="1" dirty="0"/>
              <a:t>Netflix Prize</a:t>
            </a:r>
            <a:endParaRPr lang="en-US" altLang="zh-CN" sz="20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600" b="1" dirty="0"/>
              <a:t>In 2006, Netflix announced the $1-million Prize for improving their movie recommendation algorithm. </a:t>
            </a:r>
            <a:endParaRPr lang="en-US" altLang="zh-CN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600" b="1" dirty="0"/>
              <a:t>Netflix released an anonymous dataset contained movie ratings by 500,000 subscribers. </a:t>
            </a:r>
            <a:endParaRPr lang="en-US" altLang="zh-CN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600" b="1" dirty="0"/>
              <a:t>Netflix asserted that all personal information has removed. </a:t>
            </a:r>
            <a:endParaRPr lang="en-US" altLang="zh-CN" sz="1600" b="1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800" dirty="0"/>
          </a:p>
          <a:p>
            <a:r>
              <a:rPr lang="en-US" altLang="zh-CN" sz="2400" b="1" dirty="0"/>
              <a:t>Useless anonymization: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600" b="1" dirty="0"/>
              <a:t>One year later, two researchers from UT Austin announced they used the Internet Movie Database (IMDb) as the external source to identify the anonymous Netflix subscribers.</a:t>
            </a:r>
            <a:endParaRPr lang="en-US" altLang="zh-CN" sz="1200" b="1" dirty="0"/>
          </a:p>
        </p:txBody>
      </p:sp>
      <p:pic>
        <p:nvPicPr>
          <p:cNvPr id="14" name="Picture 2" descr="250 Netflix movies based on IMDb ratings. | Netflix streaming movies, Best  rated movies, Netflix strea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0" y="4581022"/>
            <a:ext cx="404812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45" y="1143503"/>
            <a:ext cx="4535464" cy="2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4428" y="5940851"/>
            <a:ext cx="117031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Question: how to learn useful statistical information from a population,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but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learn nothing from individuals ? 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0130" b="11478"/>
          <a:stretch>
            <a:fillRect/>
          </a:stretch>
        </p:blipFill>
        <p:spPr>
          <a:xfrm>
            <a:off x="156045" y="33618"/>
            <a:ext cx="11041700" cy="5923430"/>
          </a:xfrm>
          <a:prstGeom prst="rect">
            <a:avLst/>
          </a:prstGeom>
        </p:spPr>
      </p:pic>
      <p:pic>
        <p:nvPicPr>
          <p:cNvPr id="1028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81" y="2026273"/>
            <a:ext cx="9272319" cy="44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0130" b="11478"/>
          <a:stretch>
            <a:fillRect/>
          </a:stretch>
        </p:blipFill>
        <p:spPr>
          <a:xfrm>
            <a:off x="156045" y="33618"/>
            <a:ext cx="11041700" cy="5923430"/>
          </a:xfrm>
          <a:prstGeom prst="rect">
            <a:avLst/>
          </a:prstGeom>
        </p:spPr>
      </p:pic>
      <p:pic>
        <p:nvPicPr>
          <p:cNvPr id="1028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81" y="2026273"/>
            <a:ext cx="9272319" cy="44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" y="0"/>
            <a:ext cx="118577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1903787" y="90847"/>
            <a:ext cx="9558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FedCampus</a:t>
            </a:r>
            <a:r>
              <a:rPr lang="en-US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(</a:t>
            </a:r>
            <a:r>
              <a:rPr lang="en-US" altLang="zh-CN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1" tooltip="" action="ppaction://hlinkfile"/>
              </a:rPr>
              <a:t>YouTube</a:t>
            </a:r>
            <a:r>
              <a:rPr lang="en-US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)</a:t>
            </a:r>
            <a:endParaRPr sz="3600" dirty="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6" y="879159"/>
            <a:ext cx="10682428" cy="59788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7" y="2639520"/>
            <a:ext cx="10555941" cy="43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b="14644"/>
          <a:stretch>
            <a:fillRect/>
          </a:stretch>
        </p:blipFill>
        <p:spPr>
          <a:xfrm>
            <a:off x="578224" y="1"/>
            <a:ext cx="10833847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12465"/>
          <a:stretch>
            <a:fillRect/>
          </a:stretch>
        </p:blipFill>
        <p:spPr>
          <a:xfrm>
            <a:off x="787234" y="708794"/>
            <a:ext cx="10769032" cy="6003117"/>
          </a:xfrm>
          <a:prstGeom prst="rect">
            <a:avLst/>
          </a:prstGeom>
        </p:spPr>
      </p:pic>
      <p:sp>
        <p:nvSpPr>
          <p:cNvPr id="5" name="Google Shape;159;p21"/>
          <p:cNvSpPr txBox="1"/>
          <p:nvPr/>
        </p:nvSpPr>
        <p:spPr>
          <a:xfrm>
            <a:off x="648516" y="96257"/>
            <a:ext cx="9558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Fed</a:t>
            </a:r>
            <a:r>
              <a:rPr lang="en-US" altLang="zh-CN" sz="3600" b="1" dirty="0" err="1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KiT</a:t>
            </a:r>
            <a:r>
              <a:rPr lang="en-US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(</a:t>
            </a:r>
            <a:r>
              <a:rPr lang="en-US" altLang="zh-CN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2" tooltip="" action="ppaction://hlinkfile"/>
              </a:rPr>
              <a:t>YouTube</a:t>
            </a:r>
            <a:r>
              <a:rPr lang="en-US" sz="3600" b="1" dirty="0">
                <a:solidFill>
                  <a:srgbClr val="0070C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)</a:t>
            </a:r>
            <a:endParaRPr sz="3600" dirty="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1F3864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1586</Words>
  <Application>WPS 演示</Application>
  <PresentationFormat>Widescreen</PresentationFormat>
  <Paragraphs>60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Georgia</vt:lpstr>
      <vt:lpstr>Georgia (Body)</vt:lpstr>
      <vt:lpstr>Georgia</vt:lpstr>
      <vt:lpstr>Arial</vt:lpstr>
      <vt:lpstr>微软雅黑</vt:lpstr>
      <vt:lpstr>Noto Sans S Chinese</vt:lpstr>
      <vt:lpstr>Yu Gothic UI</vt:lpstr>
      <vt:lpstr>方正舒体</vt:lpstr>
      <vt:lpstr>Arial Unicode MS</vt:lpstr>
      <vt:lpstr>Calibri</vt:lpstr>
      <vt:lpstr>等线</vt:lpstr>
      <vt:lpstr>Office Theme</vt:lpstr>
      <vt:lpstr>FedCampus: A Real-World Privacy-preserving Data Platform for Smart Campus via FL &amp; FA</vt:lpstr>
      <vt:lpstr>You are handed a company survey…</vt:lpstr>
      <vt:lpstr>Privacy Risks in Distributed Analytics…</vt:lpstr>
      <vt:lpstr>Anonymization : Not a 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FedCampus: https://github.com/FedCampus FedKit:   https://github.com/FedCampus/FedKit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akrit.mudvari@gmail.com</dc:creator>
  <cp:lastModifiedBy>乐乐</cp:lastModifiedBy>
  <cp:revision>134</cp:revision>
  <dcterms:created xsi:type="dcterms:W3CDTF">2021-04-28T02:05:00Z</dcterms:created>
  <dcterms:modified xsi:type="dcterms:W3CDTF">2025-05-25T13:26:26Z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A2AD85468C3D4148AEF2C6774FEC2AF5_12</vt:lpwstr>
  </property>
  <property fmtid="{D5CDD505-2E9C-101B-9397-08002B2CF9AE}" pid="3" name="KSOProductBuildVer">
    <vt:lpwstr>2052-12.1.0.21171</vt:lpwstr>
  </property>
</Properties>
</file>